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66" r:id="rId4"/>
    <p:sldId id="267" r:id="rId5"/>
    <p:sldId id="261" r:id="rId6"/>
    <p:sldId id="268" r:id="rId7"/>
    <p:sldId id="269" r:id="rId8"/>
    <p:sldId id="270" r:id="rId9"/>
    <p:sldId id="273" r:id="rId10"/>
    <p:sldId id="271" r:id="rId11"/>
    <p:sldId id="262" r:id="rId12"/>
    <p:sldId id="272" r:id="rId13"/>
    <p:sldId id="263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승환" initials="권" lastIdx="1" clrIdx="0">
    <p:extLst>
      <p:ext uri="{19B8F6BF-5375-455C-9EA6-DF929625EA0E}">
        <p15:presenceInfo xmlns:p15="http://schemas.microsoft.com/office/powerpoint/2012/main" userId="S::Stegen0318@office.kw.ac.kr::e814697c-2e3b-4582-9d5e-096de09701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25" d="100"/>
          <a:sy n="125" d="100"/>
        </p:scale>
        <p:origin x="-186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0796-E038-49CE-891E-0F0B0A58791C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085D8-0445-47B4-9BB6-E192A38EC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1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C7E3-7014-490B-AE92-B19025BD8B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B2BE-5513-499D-8C96-6AA4254D89E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7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20F7-86F2-4EFA-8A6D-000FBAAFC6C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2BC6-E8B6-4E93-819D-B4FE974E707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1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9E9C-F2F4-4FB5-A6E6-6ED965ED91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FC00-B1EA-4220-949B-22E9399A719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B184-E9BC-43F6-BD65-C11173D456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6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D5D9-89A4-45F5-9A1A-97E330AA754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9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CDC3-5B7B-49CB-A764-2DC43E691E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5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99239-97EF-414E-8CE4-FCEA822DAEC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0CDA-4045-48F4-BAF1-2C559A20A62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0D40E-1CB1-4D43-97F3-FF0E2D21AF7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10x10.co.k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0x10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secu.com/news/articleView.html?idxno=1933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times.co.kr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ezplanner.k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desktopcal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1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hyperlink" Target="http://www.desktopcal.com/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3.wdp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0837006-087C-4B5F-AA21-ADC713C61D67}"/>
              </a:ext>
            </a:extLst>
          </p:cNvPr>
          <p:cNvCxnSpPr>
            <a:cxnSpLocks/>
          </p:cNvCxnSpPr>
          <p:nvPr/>
        </p:nvCxnSpPr>
        <p:spPr>
          <a:xfrm>
            <a:off x="7214274" y="5272080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7214274" y="5017152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48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</a:t>
            </a:r>
            <a:endParaRPr lang="en-US" altLang="ko-KR" sz="48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4800" b="1" kern="0" dirty="0">
                <a:ln w="3175">
                  <a:noFill/>
                </a:ln>
                <a:solidFill>
                  <a:srgbClr val="3B383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발표</a:t>
            </a:r>
            <a:endParaRPr lang="en-US" altLang="ko-KR" sz="4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0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3C5BBAD-5EEA-42FB-AC7C-A2F61E2A5FB0}"/>
              </a:ext>
            </a:extLst>
          </p:cNvPr>
          <p:cNvCxnSpPr>
            <a:cxnSpLocks/>
          </p:cNvCxnSpPr>
          <p:nvPr/>
        </p:nvCxnSpPr>
        <p:spPr>
          <a:xfrm>
            <a:off x="5478986" y="2729267"/>
            <a:ext cx="1209197" cy="1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3478976" y="4801497"/>
            <a:ext cx="5234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소프트웨어학부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2020203025 </a:t>
            </a:r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권승환</a:t>
            </a:r>
            <a:endParaRPr lang="en-US" altLang="ko-KR" sz="16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</a:endParaRPr>
          </a:p>
          <a:p>
            <a:pPr algn="ctr"/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소프트웨어학부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2020203063 </a:t>
            </a:r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강현구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433225-D421-4ED5-AF96-891C74A8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857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3420268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31752" y="957485"/>
            <a:ext cx="42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해결 방안 도출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10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0CAB78-C455-4F8E-83BD-71F5AD52A812}"/>
              </a:ext>
            </a:extLst>
          </p:cNvPr>
          <p:cNvSpPr/>
          <p:nvPr/>
        </p:nvSpPr>
        <p:spPr>
          <a:xfrm>
            <a:off x="8786223" y="6223573"/>
            <a:ext cx="28376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cs typeface="Times New Roman" panose="02020603050405020304" pitchFamily="18" charset="0"/>
              </a:rPr>
              <a:t>사진출처</a:t>
            </a:r>
            <a:r>
              <a:rPr lang="en-US" altLang="ko-KR" sz="800" dirty="0">
                <a:cs typeface="Times New Roman" panose="02020603050405020304" pitchFamily="18" charset="0"/>
              </a:rPr>
              <a:t>: 1440 </a:t>
            </a:r>
            <a:r>
              <a:rPr lang="ko-KR" altLang="en-US" sz="800" dirty="0">
                <a:cs typeface="Times New Roman" panose="02020603050405020304" pitchFamily="18" charset="0"/>
              </a:rPr>
              <a:t>스터디플래너</a:t>
            </a:r>
            <a:r>
              <a:rPr lang="en-US" altLang="ko-KR" sz="800" dirty="0">
                <a:cs typeface="Times New Roman" panose="02020603050405020304" pitchFamily="18" charset="0"/>
              </a:rPr>
              <a:t>, “ </a:t>
            </a:r>
            <a:r>
              <a:rPr lang="en-US" altLang="ko-KR" sz="800" dirty="0">
                <a:cs typeface="Times New Roman" panose="02020603050405020304" pitchFamily="18" charset="0"/>
                <a:hlinkClick r:id="rId2"/>
              </a:rPr>
              <a:t>http://www.10x10.co.kr/</a:t>
            </a:r>
            <a:r>
              <a:rPr lang="en-US" altLang="ko-KR" sz="800" dirty="0">
                <a:cs typeface="Times New Roman" panose="02020603050405020304" pitchFamily="18" charset="0"/>
              </a:rPr>
              <a:t> 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DCE37-6062-45F4-BB55-A87FB299C308}"/>
              </a:ext>
            </a:extLst>
          </p:cNvPr>
          <p:cNvSpPr txBox="1"/>
          <p:nvPr/>
        </p:nvSpPr>
        <p:spPr>
          <a:xfrm>
            <a:off x="2300370" y="2015333"/>
            <a:ext cx="25314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HTML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310188-62F6-487B-8E13-8939C3CF6B60}"/>
              </a:ext>
            </a:extLst>
          </p:cNvPr>
          <p:cNvSpPr txBox="1"/>
          <p:nvPr/>
        </p:nvSpPr>
        <p:spPr>
          <a:xfrm>
            <a:off x="2300368" y="3348205"/>
            <a:ext cx="25314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CSS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DCF105-4AA8-4BC3-8B26-0823B68B63FE}"/>
              </a:ext>
            </a:extLst>
          </p:cNvPr>
          <p:cNvSpPr txBox="1"/>
          <p:nvPr/>
        </p:nvSpPr>
        <p:spPr>
          <a:xfrm>
            <a:off x="1338414" y="4640243"/>
            <a:ext cx="4455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u="sng" dirty="0">
                <a:solidFill>
                  <a:srgbClr val="3B3838"/>
                </a:solidFill>
                <a:ea typeface="야놀자 야체 B" panose="02020603020101020101"/>
              </a:rPr>
              <a:t>JAVA Script</a:t>
            </a:r>
            <a:endParaRPr lang="ko-KR" altLang="en-US" sz="5000" b="1" u="sng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DFF19B-C871-4482-9471-2282C88CC617}"/>
              </a:ext>
            </a:extLst>
          </p:cNvPr>
          <p:cNvSpPr txBox="1"/>
          <p:nvPr/>
        </p:nvSpPr>
        <p:spPr>
          <a:xfrm>
            <a:off x="2300368" y="2677840"/>
            <a:ext cx="25314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+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6D552-3BD7-4C7C-98B5-C37095F07AEE}"/>
              </a:ext>
            </a:extLst>
          </p:cNvPr>
          <p:cNvSpPr txBox="1"/>
          <p:nvPr/>
        </p:nvSpPr>
        <p:spPr>
          <a:xfrm>
            <a:off x="2300366" y="3942428"/>
            <a:ext cx="25314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+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6B2246-1F35-46A7-83A0-62C35A52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38" y="1859804"/>
            <a:ext cx="28860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807174"/>
            <a:ext cx="2306826" cy="3634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1033855" y="1266242"/>
            <a:ext cx="408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역할 분담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11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BDEE397-D3F5-4540-9647-DB83795DCE21}"/>
              </a:ext>
            </a:extLst>
          </p:cNvPr>
          <p:cNvCxnSpPr>
            <a:cxnSpLocks/>
          </p:cNvCxnSpPr>
          <p:nvPr/>
        </p:nvCxnSpPr>
        <p:spPr>
          <a:xfrm>
            <a:off x="1896841" y="2846363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9099CC2-2DA6-4E78-B889-02F96094B284}"/>
              </a:ext>
            </a:extLst>
          </p:cNvPr>
          <p:cNvSpPr txBox="1"/>
          <p:nvPr/>
        </p:nvSpPr>
        <p:spPr>
          <a:xfrm>
            <a:off x="1841189" y="2438287"/>
            <a:ext cx="1348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B3838"/>
                </a:solidFill>
                <a:ea typeface="야놀자 야체 B" panose="02020603020101020101"/>
              </a:rPr>
              <a:t>권승환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EFD72B-0E1F-494D-8DAE-92021DD99553}"/>
              </a:ext>
            </a:extLst>
          </p:cNvPr>
          <p:cNvSpPr txBox="1"/>
          <p:nvPr/>
        </p:nvSpPr>
        <p:spPr>
          <a:xfrm>
            <a:off x="2148167" y="3031307"/>
            <a:ext cx="7973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컨텐츠 기획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세부 컨텐츠 기획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폰트 수집 및 호환화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제안서 작성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프레젠테이션 작성 및 발표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2FDAD1-D99C-4875-AA39-FDE20A8D4A8F}"/>
              </a:ext>
            </a:extLst>
          </p:cNvPr>
          <p:cNvCxnSpPr>
            <a:cxnSpLocks/>
          </p:cNvCxnSpPr>
          <p:nvPr/>
        </p:nvCxnSpPr>
        <p:spPr>
          <a:xfrm>
            <a:off x="1896841" y="4410716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1E4415-17AB-420F-9E08-133CF1526A5D}"/>
              </a:ext>
            </a:extLst>
          </p:cNvPr>
          <p:cNvSpPr txBox="1"/>
          <p:nvPr/>
        </p:nvSpPr>
        <p:spPr>
          <a:xfrm>
            <a:off x="1841188" y="4028312"/>
            <a:ext cx="1348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B3838"/>
                </a:solidFill>
                <a:ea typeface="야놀자 야체 B" panose="02020603020101020101"/>
              </a:rPr>
              <a:t>강현구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1C1BA-3F1C-414A-B750-E450F86C3F02}"/>
              </a:ext>
            </a:extLst>
          </p:cNvPr>
          <p:cNvSpPr txBox="1"/>
          <p:nvPr/>
        </p:nvSpPr>
        <p:spPr>
          <a:xfrm>
            <a:off x="2148167" y="4660729"/>
            <a:ext cx="7973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UI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디자인 구상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세부 컨텐츠 제작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JS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개발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웹 디자인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웹 개발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제안서 작성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프레젠테이션 발표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031543C9-C912-4717-A9E8-BB8D6D230045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0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C41DA9-6884-469E-9715-9FD9F4BF07BA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ㅠ</a:t>
            </a: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807174"/>
            <a:ext cx="3410731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963933" y="1248515"/>
            <a:ext cx="408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예상 필요 자원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12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FF78E-ACB1-421D-80CE-C616C4832FB6}"/>
              </a:ext>
            </a:extLst>
          </p:cNvPr>
          <p:cNvSpPr txBox="1"/>
          <p:nvPr/>
        </p:nvSpPr>
        <p:spPr>
          <a:xfrm>
            <a:off x="4419820" y="4749651"/>
            <a:ext cx="3284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B3838"/>
                </a:solidFill>
                <a:ea typeface="야놀자 야체 B" panose="02020603020101020101"/>
              </a:rPr>
              <a:t>Open weather map 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FD899B-6645-4960-A783-244E6CC7F392}"/>
              </a:ext>
            </a:extLst>
          </p:cNvPr>
          <p:cNvSpPr txBox="1"/>
          <p:nvPr/>
        </p:nvSpPr>
        <p:spPr>
          <a:xfrm>
            <a:off x="7646122" y="4788907"/>
            <a:ext cx="3332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B3838"/>
                </a:solidFill>
                <a:ea typeface="야놀자 야체 B" panose="02020603020101020101"/>
              </a:rPr>
              <a:t>배경 화면 이미지</a:t>
            </a:r>
            <a:endParaRPr lang="en-US" altLang="ko-KR" sz="12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49A036-F950-4046-B0B0-E0CA0CB910C3}"/>
              </a:ext>
            </a:extLst>
          </p:cNvPr>
          <p:cNvSpPr txBox="1"/>
          <p:nvPr/>
        </p:nvSpPr>
        <p:spPr>
          <a:xfrm>
            <a:off x="904422" y="4746904"/>
            <a:ext cx="3332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B3838"/>
                </a:solidFill>
                <a:ea typeface="야놀자 야체 B" panose="02020603020101020101"/>
              </a:rPr>
              <a:t>개발 </a:t>
            </a:r>
            <a:r>
              <a:rPr lang="ko-KR" altLang="en-US" sz="1200" b="1" dirty="0" err="1">
                <a:solidFill>
                  <a:srgbClr val="3B3838"/>
                </a:solidFill>
                <a:ea typeface="야놀자 야체 B" panose="02020603020101020101"/>
              </a:rPr>
              <a:t>플렛폼</a:t>
            </a:r>
            <a:r>
              <a:rPr lang="en-US" altLang="ko-KR" sz="1200" b="1" dirty="0">
                <a:solidFill>
                  <a:srgbClr val="3B3838"/>
                </a:solidFill>
                <a:ea typeface="야놀자 야체 B" panose="02020603020101020101"/>
              </a:rPr>
              <a:t>(</a:t>
            </a:r>
            <a:r>
              <a:rPr lang="en-US" altLang="ko-KR" sz="1200" b="1" dirty="0" err="1">
                <a:solidFill>
                  <a:srgbClr val="3B3838"/>
                </a:solidFill>
                <a:ea typeface="야놀자 야체 B" panose="02020603020101020101"/>
              </a:rPr>
              <a:t>vscode</a:t>
            </a:r>
            <a:r>
              <a:rPr lang="en-US" altLang="ko-KR" sz="12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en-US" altLang="ko-KR" sz="1200" b="1" dirty="0" err="1">
                <a:solidFill>
                  <a:srgbClr val="3B3838"/>
                </a:solidFill>
                <a:ea typeface="야놀자 야체 B" panose="02020603020101020101"/>
              </a:rPr>
              <a:t>stdio</a:t>
            </a:r>
            <a:r>
              <a:rPr lang="en-US" altLang="ko-KR" sz="12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en-US" altLang="ko-KR" sz="1200" b="1" dirty="0" err="1">
                <a:solidFill>
                  <a:srgbClr val="3B3838"/>
                </a:solidFill>
                <a:ea typeface="야놀자 야체 B" panose="02020603020101020101"/>
              </a:rPr>
              <a:t>repi</a:t>
            </a:r>
            <a:r>
              <a:rPr lang="en-US" altLang="ko-KR" sz="1200" b="1" dirty="0">
                <a:solidFill>
                  <a:srgbClr val="3B3838"/>
                </a:solidFill>
                <a:ea typeface="야놀자 야체 B" panose="02020603020101020101"/>
              </a:rPr>
              <a:t>…)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1E097E-C0B5-43F7-9191-22509698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78" y="2853160"/>
            <a:ext cx="3461509" cy="19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Review | Marco Beltempo">
            <a:extLst>
              <a:ext uri="{FF2B5EF4-FFF2-40B4-BE49-F238E27FC236}">
                <a16:creationId xmlns:a16="http://schemas.microsoft.com/office/drawing/2014/main" id="{3FE0946E-0631-45DC-B7F9-094082B0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58" y="3000009"/>
            <a:ext cx="2649157" cy="13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F2DDB8-D40F-4AE6-B387-48BE418B4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067" y="2730514"/>
            <a:ext cx="2946410" cy="19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807174"/>
            <a:ext cx="2306826" cy="3634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1033855" y="1266242"/>
            <a:ext cx="408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추진 일정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13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69F598A-AFAD-410F-A4F4-E3537D9DD3A2}"/>
              </a:ext>
            </a:extLst>
          </p:cNvPr>
          <p:cNvGrpSpPr/>
          <p:nvPr/>
        </p:nvGrpSpPr>
        <p:grpSpPr>
          <a:xfrm>
            <a:off x="1110481" y="2802852"/>
            <a:ext cx="3332355" cy="917651"/>
            <a:chOff x="1217161" y="2426141"/>
            <a:chExt cx="3332355" cy="91765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AB0987F-34CA-4F4A-97C5-3C76BB0CB873}"/>
                </a:ext>
              </a:extLst>
            </p:cNvPr>
            <p:cNvCxnSpPr>
              <a:cxnSpLocks/>
            </p:cNvCxnSpPr>
            <p:nvPr/>
          </p:nvCxnSpPr>
          <p:spPr>
            <a:xfrm>
              <a:off x="2614175" y="2803427"/>
              <a:ext cx="538328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7321497-4841-4A12-A5CF-3D80516F3767}"/>
                </a:ext>
              </a:extLst>
            </p:cNvPr>
            <p:cNvGrpSpPr/>
            <p:nvPr/>
          </p:nvGrpSpPr>
          <p:grpSpPr>
            <a:xfrm>
              <a:off x="1217161" y="2426141"/>
              <a:ext cx="3332355" cy="917651"/>
              <a:chOff x="1217161" y="2426141"/>
              <a:chExt cx="3332355" cy="91765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5BA2B7-5FCD-4B27-8624-D60552617862}"/>
                  </a:ext>
                </a:extLst>
              </p:cNvPr>
              <p:cNvSpPr txBox="1"/>
              <p:nvPr/>
            </p:nvSpPr>
            <p:spPr>
              <a:xfrm>
                <a:off x="2235965" y="2426141"/>
                <a:ext cx="13488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9</a:t>
                </a:r>
                <a:r>
                  <a:rPr lang="ko-KR" altLang="en-US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월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F6E1971-22DE-404B-9DA4-28C888FD3F46}"/>
                  </a:ext>
                </a:extLst>
              </p:cNvPr>
              <p:cNvSpPr txBox="1"/>
              <p:nvPr/>
            </p:nvSpPr>
            <p:spPr>
              <a:xfrm>
                <a:off x="1217161" y="3036015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컨텐츠 회의 및 구성요소 점검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C1653AF-258F-4ECD-B621-9D7E908EAE77}"/>
              </a:ext>
            </a:extLst>
          </p:cNvPr>
          <p:cNvGrpSpPr/>
          <p:nvPr/>
        </p:nvGrpSpPr>
        <p:grpSpPr>
          <a:xfrm>
            <a:off x="4331430" y="2802205"/>
            <a:ext cx="3354948" cy="1638276"/>
            <a:chOff x="4438110" y="2425494"/>
            <a:chExt cx="3354948" cy="163827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8D44F37-F938-4B51-AAB7-AA5EE2E98DDD}"/>
                </a:ext>
              </a:extLst>
            </p:cNvPr>
            <p:cNvCxnSpPr>
              <a:cxnSpLocks/>
            </p:cNvCxnSpPr>
            <p:nvPr/>
          </p:nvCxnSpPr>
          <p:spPr>
            <a:xfrm>
              <a:off x="5826836" y="2803427"/>
              <a:ext cx="60009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2C2F641-4F12-4829-BD27-A749419A9DC8}"/>
                </a:ext>
              </a:extLst>
            </p:cNvPr>
            <p:cNvGrpSpPr/>
            <p:nvPr/>
          </p:nvGrpSpPr>
          <p:grpSpPr>
            <a:xfrm>
              <a:off x="4438110" y="2425494"/>
              <a:ext cx="3354948" cy="1638276"/>
              <a:chOff x="4438110" y="2425494"/>
              <a:chExt cx="3354948" cy="163827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A4D236-8494-42B4-A495-441C9E69F776}"/>
                  </a:ext>
                </a:extLst>
              </p:cNvPr>
              <p:cNvSpPr txBox="1"/>
              <p:nvPr/>
            </p:nvSpPr>
            <p:spPr>
              <a:xfrm>
                <a:off x="5429845" y="2425494"/>
                <a:ext cx="13488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10</a:t>
                </a:r>
                <a:r>
                  <a:rPr lang="ko-KR" altLang="en-US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월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54B7F1-B34D-477E-8BFC-6F4880AED717}"/>
                  </a:ext>
                </a:extLst>
              </p:cNvPr>
              <p:cNvSpPr txBox="1"/>
              <p:nvPr/>
            </p:nvSpPr>
            <p:spPr>
              <a:xfrm>
                <a:off x="4460703" y="3036015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3B3838"/>
                    </a:solidFill>
                    <a:ea typeface="야놀자 야체 B" panose="02020603020101020101"/>
                  </a:rPr>
                  <a:t>디자인 작업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192387-1273-4EB3-B975-B0932072BD62}"/>
                  </a:ext>
                </a:extLst>
              </p:cNvPr>
              <p:cNvSpPr txBox="1"/>
              <p:nvPr/>
            </p:nvSpPr>
            <p:spPr>
              <a:xfrm>
                <a:off x="4460703" y="3396004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Dom </a:t>
                </a:r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기반 </a:t>
                </a:r>
                <a:r>
                  <a:rPr lang="en-US" altLang="ko-KR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JS </a:t>
                </a:r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개발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6A6260-B96A-4799-BFF9-EFF16E5718E4}"/>
                  </a:ext>
                </a:extLst>
              </p:cNvPr>
              <p:cNvSpPr txBox="1"/>
              <p:nvPr/>
            </p:nvSpPr>
            <p:spPr>
              <a:xfrm>
                <a:off x="4438110" y="3755993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메인 </a:t>
                </a:r>
                <a:r>
                  <a:rPr lang="en-US" altLang="ko-KR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HTML </a:t>
                </a:r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개발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6E4698-98F4-4686-BFED-98794FDE4826}"/>
              </a:ext>
            </a:extLst>
          </p:cNvPr>
          <p:cNvGrpSpPr/>
          <p:nvPr/>
        </p:nvGrpSpPr>
        <p:grpSpPr>
          <a:xfrm>
            <a:off x="7898732" y="2802205"/>
            <a:ext cx="3353806" cy="1612737"/>
            <a:chOff x="8005412" y="2425494"/>
            <a:chExt cx="3353806" cy="1612737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A6E8B29-336F-4209-A920-458978045F82}"/>
                </a:ext>
              </a:extLst>
            </p:cNvPr>
            <p:cNvCxnSpPr>
              <a:cxnSpLocks/>
            </p:cNvCxnSpPr>
            <p:nvPr/>
          </p:nvCxnSpPr>
          <p:spPr>
            <a:xfrm>
              <a:off x="9392996" y="2803427"/>
              <a:ext cx="60009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7377A7D-221B-4D6F-B0E3-BEF39C8FB78F}"/>
                </a:ext>
              </a:extLst>
            </p:cNvPr>
            <p:cNvGrpSpPr/>
            <p:nvPr/>
          </p:nvGrpSpPr>
          <p:grpSpPr>
            <a:xfrm>
              <a:off x="8005412" y="2425494"/>
              <a:ext cx="3353806" cy="1612737"/>
              <a:chOff x="8005412" y="2425494"/>
              <a:chExt cx="3353806" cy="16127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B029B-C5F0-4667-99AF-DC0ABCF9C497}"/>
                  </a:ext>
                </a:extLst>
              </p:cNvPr>
              <p:cNvSpPr txBox="1"/>
              <p:nvPr/>
            </p:nvSpPr>
            <p:spPr>
              <a:xfrm>
                <a:off x="9013371" y="2425494"/>
                <a:ext cx="13488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11</a:t>
                </a:r>
                <a:r>
                  <a:rPr lang="ko-KR" altLang="en-US" sz="3000" b="1" dirty="0">
                    <a:solidFill>
                      <a:srgbClr val="3B3838"/>
                    </a:solidFill>
                    <a:ea typeface="야놀자 야체 B" panose="02020603020101020101"/>
                  </a:rPr>
                  <a:t>월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1B6A57-3DAC-4F31-9A3F-49E9F4125E42}"/>
                  </a:ext>
                </a:extLst>
              </p:cNvPr>
              <p:cNvSpPr txBox="1"/>
              <p:nvPr/>
            </p:nvSpPr>
            <p:spPr>
              <a:xfrm>
                <a:off x="8026863" y="3036014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함수</a:t>
                </a:r>
                <a:r>
                  <a:rPr lang="en-US" altLang="ko-KR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 </a:t>
                </a:r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적용 및 디버깅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2C8793-197B-4C66-995A-8AAFBAC25019}"/>
                  </a:ext>
                </a:extLst>
              </p:cNvPr>
              <p:cNvSpPr txBox="1"/>
              <p:nvPr/>
            </p:nvSpPr>
            <p:spPr>
              <a:xfrm>
                <a:off x="8026863" y="3396004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3B3838"/>
                    </a:solidFill>
                    <a:ea typeface="야놀자 야체 B" panose="02020603020101020101"/>
                  </a:rPr>
                  <a:t>자체 개선점 조사 및 피드백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3FC521-C695-4142-A6B2-39B55E234D1A}"/>
                  </a:ext>
                </a:extLst>
              </p:cNvPr>
              <p:cNvSpPr txBox="1"/>
              <p:nvPr/>
            </p:nvSpPr>
            <p:spPr>
              <a:xfrm>
                <a:off x="8005412" y="3730454"/>
                <a:ext cx="3332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OBT </a:t>
                </a:r>
                <a:r>
                  <a:rPr lang="ko-KR" altLang="en-US" sz="1400" b="1" dirty="0">
                    <a:solidFill>
                      <a:srgbClr val="3B3838"/>
                    </a:solidFill>
                    <a:ea typeface="야놀자 야체 B" panose="02020603020101020101"/>
                  </a:rPr>
                  <a:t>후 개선 및 개발 완성</a:t>
                </a:r>
                <a:endParaRPr lang="en-US" altLang="ko-KR" sz="14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</p:grp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BA63AFE-FA57-4F37-9FDE-0F1C766D887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Q&amp;A</a:t>
            </a:r>
          </a:p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you!</a:t>
            </a:r>
          </a:p>
          <a:p>
            <a:pPr algn="ctr"/>
            <a:r>
              <a:rPr lang="en-US" altLang="ko-KR" sz="10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433225-D421-4ED5-AF96-891C74A8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14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3879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622B3CE-9E77-4F72-8A34-92FE5380A066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136761" y="1534330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1136761" y="1012929"/>
            <a:ext cx="408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목차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2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884775-6500-416D-8860-E6C49CB0E955}"/>
              </a:ext>
            </a:extLst>
          </p:cNvPr>
          <p:cNvGrpSpPr/>
          <p:nvPr/>
        </p:nvGrpSpPr>
        <p:grpSpPr>
          <a:xfrm>
            <a:off x="3733170" y="4759032"/>
            <a:ext cx="4083738" cy="477054"/>
            <a:chOff x="3664590" y="2087963"/>
            <a:chExt cx="4083738" cy="47705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B30DFCE-C502-4C49-9278-C770812A3F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761A5D-215B-4D9B-9BA3-7E2829EA798B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예상 시안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DB17359-C9E7-4189-8366-41DEAE392752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4EAB8CA-7AC6-44E3-B2D5-25A837EC7164}"/>
              </a:ext>
            </a:extLst>
          </p:cNvPr>
          <p:cNvGrpSpPr/>
          <p:nvPr/>
        </p:nvGrpSpPr>
        <p:grpSpPr>
          <a:xfrm>
            <a:off x="6202925" y="2095081"/>
            <a:ext cx="6422950" cy="477054"/>
            <a:chOff x="3664590" y="2087963"/>
            <a:chExt cx="4280144" cy="47705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15D6CC-60CF-4EEB-8CE8-4378E969C040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5CBCDDF-9502-4489-8194-DBB4AFE9C34A}"/>
                </a:ext>
              </a:extLst>
            </p:cNvPr>
            <p:cNvSpPr txBox="1"/>
            <p:nvPr/>
          </p:nvSpPr>
          <p:spPr>
            <a:xfrm>
              <a:off x="3664590" y="2087963"/>
              <a:ext cx="428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해결 방안 도출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D4841-3173-485B-9EDC-3CFB2725D2ED}"/>
              </a:ext>
            </a:extLst>
          </p:cNvPr>
          <p:cNvGrpSpPr/>
          <p:nvPr/>
        </p:nvGrpSpPr>
        <p:grpSpPr>
          <a:xfrm>
            <a:off x="3733170" y="2933613"/>
            <a:ext cx="4083738" cy="477054"/>
            <a:chOff x="3664590" y="2087963"/>
            <a:chExt cx="4083738" cy="477054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2D72F1-E53D-4812-99C9-E46865CA090F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C30DF0-8CE4-4D4E-B490-0FE3A69C45EA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문제 분석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AFCD98-BE5D-4377-AE35-D8946372966D}"/>
              </a:ext>
            </a:extLst>
          </p:cNvPr>
          <p:cNvGrpSpPr/>
          <p:nvPr/>
        </p:nvGrpSpPr>
        <p:grpSpPr>
          <a:xfrm>
            <a:off x="6202925" y="2918944"/>
            <a:ext cx="4083738" cy="477054"/>
            <a:chOff x="3664590" y="2087963"/>
            <a:chExt cx="4083738" cy="477054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16A33A1-08EE-42E2-B608-F2A3ED68C8FE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939042-6753-49AB-BEDA-EBF8B7A68875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역할 분담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1B88A96-587C-4821-B83E-6E20CFEEA96D}"/>
              </a:ext>
            </a:extLst>
          </p:cNvPr>
          <p:cNvGrpSpPr/>
          <p:nvPr/>
        </p:nvGrpSpPr>
        <p:grpSpPr>
          <a:xfrm>
            <a:off x="3733170" y="3807879"/>
            <a:ext cx="4083738" cy="477054"/>
            <a:chOff x="3664590" y="2087963"/>
            <a:chExt cx="4083738" cy="47705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0B21767-B4F4-4F3A-BD31-892BAF3B9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936C40-9CAF-40B7-968E-9F641552A62C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자료 수집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A513CFF-5149-42F4-AD87-29CAD7F67149}"/>
              </a:ext>
            </a:extLst>
          </p:cNvPr>
          <p:cNvGrpSpPr/>
          <p:nvPr/>
        </p:nvGrpSpPr>
        <p:grpSpPr>
          <a:xfrm>
            <a:off x="6202925" y="3801765"/>
            <a:ext cx="6247962" cy="477054"/>
            <a:chOff x="3664590" y="2087963"/>
            <a:chExt cx="4083738" cy="477054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5025DFC-7BF5-4FE3-8C78-3A9331C725BB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F68FD2-46A4-4FC9-A3F9-6B83E59748B8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예상 필요 자원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70E6ED-30E7-4188-8108-2CC49D7D2E1D}"/>
              </a:ext>
            </a:extLst>
          </p:cNvPr>
          <p:cNvGrpSpPr/>
          <p:nvPr/>
        </p:nvGrpSpPr>
        <p:grpSpPr>
          <a:xfrm>
            <a:off x="3733170" y="2096340"/>
            <a:ext cx="4083738" cy="477054"/>
            <a:chOff x="3664590" y="2087963"/>
            <a:chExt cx="4083738" cy="47705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8AF886B-384C-47D2-B269-842C0613FE87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DFC5EEA-B0F1-460F-AFCA-492511A96AC9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문제 정의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BDA9B0D-C58B-44EC-86DF-EAF7B10CCEB4}"/>
              </a:ext>
            </a:extLst>
          </p:cNvPr>
          <p:cNvGrpSpPr/>
          <p:nvPr/>
        </p:nvGrpSpPr>
        <p:grpSpPr>
          <a:xfrm>
            <a:off x="6202925" y="4761549"/>
            <a:ext cx="4083738" cy="477054"/>
            <a:chOff x="3664590" y="2087963"/>
            <a:chExt cx="4083738" cy="477054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06B777E-84F6-427B-9460-810227BC3619}"/>
                </a:ext>
              </a:extLst>
            </p:cNvPr>
            <p:cNvCxnSpPr>
              <a:cxnSpLocks/>
            </p:cNvCxnSpPr>
            <p:nvPr/>
          </p:nvCxnSpPr>
          <p:spPr>
            <a:xfrm>
              <a:off x="3736602" y="2485175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C1CB66-C5FF-4623-A8A3-DEF74F320C73}"/>
                </a:ext>
              </a:extLst>
            </p:cNvPr>
            <p:cNvSpPr txBox="1"/>
            <p:nvPr/>
          </p:nvSpPr>
          <p:spPr>
            <a:xfrm>
              <a:off x="3664590" y="2087963"/>
              <a:ext cx="40837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추진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3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5A4B01-88F0-4CA2-9860-57B2FA48DA50}"/>
              </a:ext>
            </a:extLst>
          </p:cNvPr>
          <p:cNvGrpSpPr/>
          <p:nvPr/>
        </p:nvGrpSpPr>
        <p:grpSpPr>
          <a:xfrm>
            <a:off x="698886" y="937992"/>
            <a:ext cx="2794895" cy="789632"/>
            <a:chOff x="698886" y="937992"/>
            <a:chExt cx="2794895" cy="78963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872C94E-2D65-4113-B880-829484B0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3173" y="987016"/>
              <a:ext cx="740608" cy="740608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B4514C-CCDF-4B03-9E18-65E64F4CC73B}"/>
                </a:ext>
              </a:extLst>
            </p:cNvPr>
            <p:cNvGrpSpPr/>
            <p:nvPr/>
          </p:nvGrpSpPr>
          <p:grpSpPr>
            <a:xfrm>
              <a:off x="698886" y="937992"/>
              <a:ext cx="2373490" cy="707886"/>
              <a:chOff x="698886" y="937992"/>
              <a:chExt cx="2373490" cy="707886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EA7E00B-BC89-4D33-B771-3E759854A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886" y="1501295"/>
                <a:ext cx="2147360" cy="0"/>
              </a:xfrm>
              <a:prstGeom prst="line">
                <a:avLst/>
              </a:prstGeom>
              <a:ln w="158750" cap="rnd">
                <a:solidFill>
                  <a:srgbClr val="FFC000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F8EC17-DCDC-4C10-8282-290AB0A3E551}"/>
                  </a:ext>
                </a:extLst>
              </p:cNvPr>
              <p:cNvSpPr txBox="1"/>
              <p:nvPr/>
            </p:nvSpPr>
            <p:spPr>
              <a:xfrm>
                <a:off x="708225" y="937992"/>
                <a:ext cx="23641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rgbClr val="3B3838"/>
                    </a:solidFill>
                    <a:ea typeface="야놀자 야체 B" panose="02020603020101020101"/>
                  </a:rPr>
                  <a:t>Spanner</a:t>
                </a:r>
                <a:r>
                  <a:rPr lang="ko-KR" altLang="en-US" sz="4000" b="1" dirty="0">
                    <a:solidFill>
                      <a:srgbClr val="3B3838"/>
                    </a:solidFill>
                    <a:ea typeface="야놀자 야체 B" panose="02020603020101020101"/>
                  </a:rPr>
                  <a:t> </a:t>
                </a:r>
                <a:endParaRPr lang="ko-KR" altLang="en-US" sz="2000" b="1" dirty="0">
                  <a:solidFill>
                    <a:srgbClr val="3B3838"/>
                  </a:solidFill>
                  <a:ea typeface="야놀자 야체 B" panose="02020603020101020101"/>
                </a:endParaRPr>
              </a:p>
            </p:txBody>
          </p:sp>
        </p:grp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3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DBE336-C3F9-417D-BB21-49D47A39313D}"/>
              </a:ext>
            </a:extLst>
          </p:cNvPr>
          <p:cNvSpPr txBox="1"/>
          <p:nvPr/>
        </p:nvSpPr>
        <p:spPr>
          <a:xfrm>
            <a:off x="3445388" y="2817992"/>
            <a:ext cx="5298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Smart Planner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16D14-7C2E-4ED1-BC6C-1C28455396D0}"/>
              </a:ext>
            </a:extLst>
          </p:cNvPr>
          <p:cNvSpPr txBox="1"/>
          <p:nvPr/>
        </p:nvSpPr>
        <p:spPr>
          <a:xfrm>
            <a:off x="1227104" y="3876511"/>
            <a:ext cx="97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데스크탑</a:t>
            </a:r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노트북 등에서 사용가능한 플래너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1516FB-3548-446D-BDA0-44A4DE1F7F63}"/>
              </a:ext>
            </a:extLst>
          </p:cNvPr>
          <p:cNvSpPr txBox="1"/>
          <p:nvPr/>
        </p:nvSpPr>
        <p:spPr>
          <a:xfrm>
            <a:off x="-778452" y="4339124"/>
            <a:ext cx="97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+ 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날씨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41585-DFEE-464D-90AD-04FD188373AA}"/>
              </a:ext>
            </a:extLst>
          </p:cNvPr>
          <p:cNvSpPr txBox="1"/>
          <p:nvPr/>
        </p:nvSpPr>
        <p:spPr>
          <a:xfrm>
            <a:off x="-533038" y="4771436"/>
            <a:ext cx="97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+ 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즐겨찾기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6146D-2052-414B-A7B3-B5F7FE45F3C1}"/>
              </a:ext>
            </a:extLst>
          </p:cNvPr>
          <p:cNvSpPr txBox="1"/>
          <p:nvPr/>
        </p:nvSpPr>
        <p:spPr>
          <a:xfrm>
            <a:off x="-105308" y="5196757"/>
            <a:ext cx="97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+ 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원하는 배경화면</a:t>
            </a:r>
          </a:p>
        </p:txBody>
      </p:sp>
    </p:spTree>
    <p:extLst>
      <p:ext uri="{BB962C8B-B14F-4D97-AF65-F5344CB8AC3E}">
        <p14:creationId xmlns:p14="http://schemas.microsoft.com/office/powerpoint/2010/main" val="31715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6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286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문제 정의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4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68637-91E6-462D-84E5-B37CA8B7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09" y="1929834"/>
            <a:ext cx="3955249" cy="395524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0CAB78-C455-4F8E-83BD-71F5AD52A812}"/>
              </a:ext>
            </a:extLst>
          </p:cNvPr>
          <p:cNvSpPr/>
          <p:nvPr/>
        </p:nvSpPr>
        <p:spPr>
          <a:xfrm>
            <a:off x="8786223" y="6223573"/>
            <a:ext cx="28376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cs typeface="Times New Roman" panose="02020603050405020304" pitchFamily="18" charset="0"/>
              </a:rPr>
              <a:t>사진출처</a:t>
            </a:r>
            <a:r>
              <a:rPr lang="en-US" altLang="ko-KR" sz="800" dirty="0">
                <a:cs typeface="Times New Roman" panose="02020603050405020304" pitchFamily="18" charset="0"/>
              </a:rPr>
              <a:t>: 1440 </a:t>
            </a:r>
            <a:r>
              <a:rPr lang="ko-KR" altLang="en-US" sz="800" dirty="0">
                <a:cs typeface="Times New Roman" panose="02020603050405020304" pitchFamily="18" charset="0"/>
              </a:rPr>
              <a:t>스터디플래너</a:t>
            </a:r>
            <a:r>
              <a:rPr lang="en-US" altLang="ko-KR" sz="800" dirty="0">
                <a:cs typeface="Times New Roman" panose="02020603050405020304" pitchFamily="18" charset="0"/>
              </a:rPr>
              <a:t>, “ </a:t>
            </a:r>
            <a:r>
              <a:rPr lang="en-US" altLang="ko-KR" sz="800" dirty="0">
                <a:cs typeface="Times New Roman" panose="02020603050405020304" pitchFamily="18" charset="0"/>
                <a:hlinkClick r:id="rId3"/>
              </a:rPr>
              <a:t>http://www.10x10.co.kr/</a:t>
            </a:r>
            <a:r>
              <a:rPr lang="en-US" altLang="ko-KR" sz="800" dirty="0">
                <a:cs typeface="Times New Roman" panose="02020603050405020304" pitchFamily="18" charset="0"/>
              </a:rPr>
              <a:t> ”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E85CB-BC0E-4E3F-9497-3E19A5405929}"/>
              </a:ext>
            </a:extLst>
          </p:cNvPr>
          <p:cNvSpPr txBox="1"/>
          <p:nvPr/>
        </p:nvSpPr>
        <p:spPr>
          <a:xfrm>
            <a:off x="5863861" y="2737276"/>
            <a:ext cx="389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3B3838"/>
                </a:solidFill>
                <a:ea typeface="야놀자 야체 B" panose="02020603020101020101"/>
              </a:rPr>
              <a:t>플래너란</a:t>
            </a:r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?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4A1479-BC86-4DF8-ACA5-2E2F244EF9EC}"/>
              </a:ext>
            </a:extLst>
          </p:cNvPr>
          <p:cNvSpPr txBox="1"/>
          <p:nvPr/>
        </p:nvSpPr>
        <p:spPr>
          <a:xfrm>
            <a:off x="5863863" y="3610415"/>
            <a:ext cx="389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아쉬운 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BF072-832D-4E54-B204-4EF3330D5445}"/>
              </a:ext>
            </a:extLst>
          </p:cNvPr>
          <p:cNvSpPr txBox="1"/>
          <p:nvPr/>
        </p:nvSpPr>
        <p:spPr>
          <a:xfrm>
            <a:off x="5863862" y="4555361"/>
            <a:ext cx="389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코로나</a:t>
            </a:r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19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로 인한 영향</a:t>
            </a:r>
          </a:p>
        </p:txBody>
      </p:sp>
    </p:spTree>
    <p:extLst>
      <p:ext uri="{BB962C8B-B14F-4D97-AF65-F5344CB8AC3E}">
        <p14:creationId xmlns:p14="http://schemas.microsoft.com/office/powerpoint/2010/main" val="323572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296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문제 분석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5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470455-1097-45FF-B22D-F280D573B0D5}"/>
              </a:ext>
            </a:extLst>
          </p:cNvPr>
          <p:cNvGrpSpPr/>
          <p:nvPr/>
        </p:nvGrpSpPr>
        <p:grpSpPr>
          <a:xfrm>
            <a:off x="1100743" y="2786149"/>
            <a:ext cx="5545475" cy="2202974"/>
            <a:chOff x="1031090" y="2177176"/>
            <a:chExt cx="5715000" cy="22029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B88D540-856C-40DC-8EFC-B488C0035EB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090" y="2177176"/>
              <a:ext cx="5715000" cy="197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AB6BEA-1198-412B-8269-206FEA0065A9}"/>
                </a:ext>
              </a:extLst>
            </p:cNvPr>
            <p:cNvSpPr/>
            <p:nvPr/>
          </p:nvSpPr>
          <p:spPr>
            <a:xfrm>
              <a:off x="1927957" y="4180095"/>
              <a:ext cx="3921266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700" dirty="0">
                  <a:cs typeface="Times New Roman" panose="02020603050405020304" pitchFamily="18" charset="0"/>
                </a:rPr>
                <a:t>인터넷 사용시간 기준</a:t>
              </a:r>
              <a:r>
                <a:rPr lang="en-US" altLang="ko-KR" sz="700" dirty="0">
                  <a:cs typeface="Times New Roman" panose="02020603050405020304" pitchFamily="18" charset="0"/>
                </a:rPr>
                <a:t>, </a:t>
              </a:r>
              <a:r>
                <a:rPr lang="ko-KR" altLang="ko-KR" sz="700" dirty="0">
                  <a:cs typeface="Times New Roman" panose="02020603050405020304" pitchFamily="18" charset="0"/>
                </a:rPr>
                <a:t>연령별 </a:t>
              </a:r>
              <a:r>
                <a:rPr lang="en-US" altLang="ko-KR" sz="700" dirty="0">
                  <a:cs typeface="Times New Roman" panose="02020603050405020304" pitchFamily="18" charset="0"/>
                </a:rPr>
                <a:t>PC-Mobile </a:t>
              </a:r>
              <a:r>
                <a:rPr lang="ko-KR" altLang="ko-KR" sz="700" dirty="0">
                  <a:cs typeface="Times New Roman" panose="02020603050405020304" pitchFamily="18" charset="0"/>
                </a:rPr>
                <a:t>이용시간 비교</a:t>
              </a:r>
              <a:r>
                <a:rPr lang="en-US" altLang="ko-KR" sz="700" dirty="0">
                  <a:cs typeface="Times New Roman" panose="02020603050405020304" pitchFamily="18" charset="0"/>
                </a:rPr>
                <a:t>,” </a:t>
              </a:r>
              <a:r>
                <a:rPr lang="en-US" altLang="ko-KR" sz="700" u="sng" dirty="0">
                  <a:solidFill>
                    <a:srgbClr val="0563C1"/>
                  </a:solidFill>
                  <a:latin typeface="맑은 고딕" panose="020B0503020000020004" pitchFamily="50" charset="-127"/>
                  <a:cs typeface="Times New Roman" panose="02020603050405020304" pitchFamily="18" charset="0"/>
                  <a:hlinkClick r:id="rId3"/>
                </a:rPr>
                <a:t>https://www.dailysecu.com/</a:t>
              </a:r>
              <a:r>
                <a:rPr lang="en-US" altLang="ko-KR" sz="700" dirty="0">
                  <a:latin typeface="맑은 고딕" panose="020B0503020000020004" pitchFamily="50" charset="-127"/>
                  <a:cs typeface="Times New Roman" panose="02020603050405020304" pitchFamily="18" charset="0"/>
                </a:rPr>
                <a:t>”, 2017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C9198D-7698-4EF5-B167-ED8CA487B824}"/>
              </a:ext>
            </a:extLst>
          </p:cNvPr>
          <p:cNvGrpSpPr/>
          <p:nvPr/>
        </p:nvGrpSpPr>
        <p:grpSpPr>
          <a:xfrm>
            <a:off x="1014810" y="2192361"/>
            <a:ext cx="3895871" cy="400110"/>
            <a:chOff x="944929" y="1780322"/>
            <a:chExt cx="3895871" cy="40011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BFADDCB-49E5-47D7-84AA-0CC3F7AEC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65926" y="2040712"/>
              <a:ext cx="355002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BE5239-D9A0-47D7-99B8-F474D1629FAC}"/>
                </a:ext>
              </a:extLst>
            </p:cNvPr>
            <p:cNvSpPr txBox="1"/>
            <p:nvPr/>
          </p:nvSpPr>
          <p:spPr>
            <a:xfrm>
              <a:off x="944929" y="1780322"/>
              <a:ext cx="3895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3B3838"/>
                  </a:solidFill>
                  <a:ea typeface="야놀자 야체 B" panose="02020603020101020101"/>
                </a:rPr>
                <a:t>모든 연령의 사용자에 적합한지</a:t>
              </a:r>
              <a:r>
                <a:rPr lang="en-US" altLang="ko-KR" sz="2000" b="1" dirty="0">
                  <a:solidFill>
                    <a:srgbClr val="3B3838"/>
                  </a:solidFill>
                  <a:ea typeface="야놀자 야체 B" panose="02020603020101020101"/>
                </a:rPr>
                <a:t>?</a:t>
              </a:r>
              <a:endParaRPr lang="ko-KR" altLang="en-US" sz="2000" b="1" dirty="0">
                <a:solidFill>
                  <a:srgbClr val="3B3838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C5D732-FF6B-443A-97D4-651BA084147F}"/>
              </a:ext>
            </a:extLst>
          </p:cNvPr>
          <p:cNvGrpSpPr/>
          <p:nvPr/>
        </p:nvGrpSpPr>
        <p:grpSpPr>
          <a:xfrm>
            <a:off x="6897387" y="1570656"/>
            <a:ext cx="4349684" cy="4533745"/>
            <a:chOff x="6897387" y="1570656"/>
            <a:chExt cx="4349684" cy="453374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E639D04-032B-4071-A583-73675F40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7387" y="1570656"/>
              <a:ext cx="4349684" cy="420469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698064-9B1F-4E08-BE3D-5712E8B951A0}"/>
                </a:ext>
              </a:extLst>
            </p:cNvPr>
            <p:cNvSpPr txBox="1"/>
            <p:nvPr/>
          </p:nvSpPr>
          <p:spPr>
            <a:xfrm>
              <a:off x="7012651" y="5796624"/>
              <a:ext cx="4119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sz="700" dirty="0">
                  <a:ea typeface="야놀자 야체 B" panose="02020603020101020101"/>
                </a:rPr>
                <a:t>건망증 노인</a:t>
              </a:r>
              <a:r>
                <a:rPr lang="en-US" altLang="ko-KR" sz="700" dirty="0">
                  <a:ea typeface="야놀자 야체 B" panose="02020603020101020101"/>
                </a:rPr>
                <a:t>, </a:t>
              </a:r>
              <a:r>
                <a:rPr lang="ko-KR" altLang="ko-KR" sz="700" dirty="0">
                  <a:ea typeface="야놀자 야체 B" panose="02020603020101020101"/>
                </a:rPr>
                <a:t>태블릿</a:t>
              </a:r>
              <a:r>
                <a:rPr lang="en-US" altLang="ko-KR" sz="700" dirty="0">
                  <a:ea typeface="야놀자 야체 B" panose="02020603020101020101"/>
                </a:rPr>
                <a:t>PC</a:t>
              </a:r>
              <a:r>
                <a:rPr lang="ko-KR" altLang="ko-KR" sz="700" dirty="0">
                  <a:ea typeface="야놀자 야체 B" panose="02020603020101020101"/>
                </a:rPr>
                <a:t>로 혼자 훈련하니 기억력 향상</a:t>
              </a:r>
              <a:r>
                <a:rPr lang="en-US" altLang="ko-KR" sz="700" dirty="0">
                  <a:ea typeface="야놀자 야체 B" panose="02020603020101020101"/>
                </a:rPr>
                <a:t>,” </a:t>
              </a:r>
              <a:r>
                <a:rPr lang="en-US" altLang="ko-KR" sz="700" u="sng" dirty="0">
                  <a:ea typeface="야놀자 야체 B" panose="02020603020101020101"/>
                  <a:hlinkClick r:id="rId5"/>
                </a:rPr>
                <a:t>https://www.sciencetimes.co.kr/</a:t>
              </a:r>
              <a:r>
                <a:rPr lang="en-US" altLang="ko-KR" sz="700" dirty="0">
                  <a:ea typeface="야놀자 야체 B" panose="02020603020101020101"/>
                </a:rPr>
                <a:t>”, 2017</a:t>
              </a:r>
              <a:endParaRPr lang="ko-KR" altLang="en-US" sz="700" dirty="0">
                <a:ea typeface="야놀자 야체 B" panose="02020603020101020101"/>
              </a:endParaRPr>
            </a:p>
            <a:p>
              <a:pPr algn="ctr"/>
              <a:endParaRPr lang="ko-KR" altLang="en-US" sz="700" dirty="0">
                <a:ea typeface="야놀자 야체 B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41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296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문제 분석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6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892A36-3391-4460-BB18-20789015F4A0}"/>
              </a:ext>
            </a:extLst>
          </p:cNvPr>
          <p:cNvGrpSpPr/>
          <p:nvPr/>
        </p:nvGrpSpPr>
        <p:grpSpPr>
          <a:xfrm>
            <a:off x="2409284" y="3333066"/>
            <a:ext cx="1543116" cy="553998"/>
            <a:chOff x="2409284" y="3152001"/>
            <a:chExt cx="1543116" cy="553998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F8B105F-6A50-473B-B2B9-4A3BEC1B8EBF}"/>
                </a:ext>
              </a:extLst>
            </p:cNvPr>
            <p:cNvCxnSpPr>
              <a:cxnSpLocks/>
            </p:cNvCxnSpPr>
            <p:nvPr/>
          </p:nvCxnSpPr>
          <p:spPr>
            <a:xfrm>
              <a:off x="2485023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2AF7F3-8729-4E2D-8005-B08FFD2EA7BF}"/>
                </a:ext>
              </a:extLst>
            </p:cNvPr>
            <p:cNvSpPr txBox="1"/>
            <p:nvPr/>
          </p:nvSpPr>
          <p:spPr>
            <a:xfrm>
              <a:off x="2409284" y="3152001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보편성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898E4E-8882-4811-9193-822A0E746074}"/>
              </a:ext>
            </a:extLst>
          </p:cNvPr>
          <p:cNvGrpSpPr/>
          <p:nvPr/>
        </p:nvGrpSpPr>
        <p:grpSpPr>
          <a:xfrm>
            <a:off x="5323266" y="3323054"/>
            <a:ext cx="1543116" cy="553998"/>
            <a:chOff x="5323266" y="3141989"/>
            <a:chExt cx="1543116" cy="5539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B49532F-4C76-4B33-9B90-15AEB5811C47}"/>
                </a:ext>
              </a:extLst>
            </p:cNvPr>
            <p:cNvCxnSpPr>
              <a:cxnSpLocks/>
            </p:cNvCxnSpPr>
            <p:nvPr/>
          </p:nvCxnSpPr>
          <p:spPr>
            <a:xfrm>
              <a:off x="5396500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0FCE22-2ABF-4275-AB98-A9862FA807D6}"/>
                </a:ext>
              </a:extLst>
            </p:cNvPr>
            <p:cNvSpPr txBox="1"/>
            <p:nvPr/>
          </p:nvSpPr>
          <p:spPr>
            <a:xfrm>
              <a:off x="5323266" y="3141989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접근성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566AF8-32EB-441A-8DFD-95C270D8FC90}"/>
              </a:ext>
            </a:extLst>
          </p:cNvPr>
          <p:cNvGrpSpPr/>
          <p:nvPr/>
        </p:nvGrpSpPr>
        <p:grpSpPr>
          <a:xfrm>
            <a:off x="8237248" y="3339760"/>
            <a:ext cx="1543116" cy="553998"/>
            <a:chOff x="8237248" y="3158695"/>
            <a:chExt cx="1543116" cy="553998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10A9EC5-48FE-4025-A372-CFE11DB69911}"/>
                </a:ext>
              </a:extLst>
            </p:cNvPr>
            <p:cNvCxnSpPr>
              <a:cxnSpLocks/>
            </p:cNvCxnSpPr>
            <p:nvPr/>
          </p:nvCxnSpPr>
          <p:spPr>
            <a:xfrm>
              <a:off x="8263375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8B8F9D-89A0-45FA-AF5B-12D2C6478F43}"/>
                </a:ext>
              </a:extLst>
            </p:cNvPr>
            <p:cNvSpPr txBox="1"/>
            <p:nvPr/>
          </p:nvSpPr>
          <p:spPr>
            <a:xfrm>
              <a:off x="8237248" y="3158695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편리성</a:t>
              </a:r>
            </a:p>
          </p:txBody>
        </p:sp>
      </p:grpSp>
      <p:pic>
        <p:nvPicPr>
          <p:cNvPr id="3074" name="Picture 2" descr="초보창업자를 위한 소자본 프랜차이즈 창업 아이템, 간편성과 가성비가 중요">
            <a:extLst>
              <a:ext uri="{FF2B5EF4-FFF2-40B4-BE49-F238E27FC236}">
                <a16:creationId xmlns:a16="http://schemas.microsoft.com/office/drawing/2014/main" id="{6AF665E8-4EE1-4220-8B20-9858968B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11" y="1713596"/>
            <a:ext cx="4451952" cy="33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asy to use - Your Home &amp; Business Security Experts">
            <a:extLst>
              <a:ext uri="{FF2B5EF4-FFF2-40B4-BE49-F238E27FC236}">
                <a16:creationId xmlns:a16="http://schemas.microsoft.com/office/drawing/2014/main" id="{D12A0AFB-3973-4CBC-98D8-B24BD0C3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75" y="3185452"/>
            <a:ext cx="571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2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252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자료 수집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7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AB6BEA-1198-412B-8269-206FEA0065A9}"/>
              </a:ext>
            </a:extLst>
          </p:cNvPr>
          <p:cNvSpPr/>
          <p:nvPr/>
        </p:nvSpPr>
        <p:spPr>
          <a:xfrm>
            <a:off x="9566121" y="6229980"/>
            <a:ext cx="195277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ea typeface="야놀자 야체 B" panose="02020603020101020101"/>
              </a:rPr>
              <a:t>“</a:t>
            </a:r>
            <a:r>
              <a:rPr lang="ko-KR" altLang="ko-KR" sz="700" dirty="0" err="1">
                <a:ea typeface="야놀자 야체 B" panose="02020603020101020101"/>
              </a:rPr>
              <a:t>이지플래너</a:t>
            </a:r>
            <a:r>
              <a:rPr lang="en-US" altLang="ko-KR" sz="700" dirty="0">
                <a:ea typeface="야놀자 야체 B" panose="02020603020101020101"/>
              </a:rPr>
              <a:t>, </a:t>
            </a:r>
            <a:r>
              <a:rPr lang="en-US" altLang="ko-KR" sz="700" u="sng" dirty="0">
                <a:ea typeface="야놀자 야체 B" panose="02020603020101020101"/>
                <a:hlinkClick r:id="rId2"/>
              </a:rPr>
              <a:t>http://www.ezplanner.kr/</a:t>
            </a:r>
            <a:r>
              <a:rPr lang="en-US" altLang="ko-KR" sz="700" dirty="0">
                <a:ea typeface="야놀자 야체 B" panose="02020603020101020101"/>
              </a:rPr>
              <a:t>"</a:t>
            </a:r>
            <a:r>
              <a:rPr lang="en-US" altLang="ko-KR" sz="700" dirty="0">
                <a:latin typeface="맑은 고딕" panose="020B0503020000020004" pitchFamily="50" charset="-127"/>
                <a:ea typeface="야놀자 야체 B" panose="02020603020101020101"/>
                <a:cs typeface="Times New Roman" panose="02020603050405020304" pitchFamily="18" charset="0"/>
              </a:rPr>
              <a:t>2017</a:t>
            </a:r>
            <a:endParaRPr lang="ko-KR" altLang="en-US" sz="700" dirty="0">
              <a:ea typeface="야놀자 야체 B" panose="02020603020101020101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5492521-270A-4C10-B316-8ACE71A01D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42" y="2482655"/>
            <a:ext cx="3927515" cy="324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B064E45-7067-403B-8B7F-355C3626AEDD}"/>
              </a:ext>
            </a:extLst>
          </p:cNvPr>
          <p:cNvGrpSpPr/>
          <p:nvPr/>
        </p:nvGrpSpPr>
        <p:grpSpPr>
          <a:xfrm>
            <a:off x="5899105" y="2464613"/>
            <a:ext cx="946873" cy="477054"/>
            <a:chOff x="4541623" y="2416218"/>
            <a:chExt cx="946873" cy="4770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4C7692-F3AD-42FA-9798-4025CB7C9F45}"/>
                </a:ext>
              </a:extLst>
            </p:cNvPr>
            <p:cNvCxnSpPr>
              <a:cxnSpLocks/>
            </p:cNvCxnSpPr>
            <p:nvPr/>
          </p:nvCxnSpPr>
          <p:spPr>
            <a:xfrm>
              <a:off x="4678222" y="2733044"/>
              <a:ext cx="56298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E0DA47-43B7-4F40-B4DA-427A1344BA71}"/>
                </a:ext>
              </a:extLst>
            </p:cNvPr>
            <p:cNvSpPr txBox="1"/>
            <p:nvPr/>
          </p:nvSpPr>
          <p:spPr>
            <a:xfrm>
              <a:off x="4541623" y="2416218"/>
              <a:ext cx="9468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특징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E81D56-FBB1-412F-AF52-92C6086EDC41}"/>
              </a:ext>
            </a:extLst>
          </p:cNvPr>
          <p:cNvGrpSpPr/>
          <p:nvPr/>
        </p:nvGrpSpPr>
        <p:grpSpPr>
          <a:xfrm>
            <a:off x="956364" y="1909895"/>
            <a:ext cx="3895871" cy="477054"/>
            <a:chOff x="936220" y="1780322"/>
            <a:chExt cx="3895871" cy="47705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C971E04-1A7C-4BE3-B0C1-EB8005A8CCF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086" y="2171629"/>
              <a:ext cx="1841778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BE5239-D9A0-47D7-99B8-F474D1629FAC}"/>
                </a:ext>
              </a:extLst>
            </p:cNvPr>
            <p:cNvSpPr txBox="1"/>
            <p:nvPr/>
          </p:nvSpPr>
          <p:spPr>
            <a:xfrm>
              <a:off x="936220" y="1780322"/>
              <a:ext cx="389587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 err="1">
                  <a:solidFill>
                    <a:srgbClr val="3B3838"/>
                  </a:solidFill>
                  <a:ea typeface="야놀자 야체 B" panose="02020603020101020101"/>
                </a:rPr>
                <a:t>이지플래너</a:t>
              </a:r>
              <a:endParaRPr lang="ko-KR" altLang="en-US" sz="2500" b="1" dirty="0">
                <a:solidFill>
                  <a:srgbClr val="3B3838"/>
                </a:solidFill>
                <a:ea typeface="야놀자 야체 B" panose="02020603020101020101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3697D0-14E7-460F-9CF4-5547D3DBF289}"/>
              </a:ext>
            </a:extLst>
          </p:cNvPr>
          <p:cNvSpPr txBox="1"/>
          <p:nvPr/>
        </p:nvSpPr>
        <p:spPr>
          <a:xfrm>
            <a:off x="6035704" y="2951591"/>
            <a:ext cx="4248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달력 형식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일정 관리</a:t>
            </a:r>
            <a:r>
              <a:rPr lang="en-US" altLang="ko-KR" sz="1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1500" b="1" dirty="0" err="1">
                <a:solidFill>
                  <a:srgbClr val="3B3838"/>
                </a:solidFill>
                <a:ea typeface="야놀자 야체 B" panose="02020603020101020101"/>
              </a:rPr>
              <a:t>팀보드</a:t>
            </a:r>
            <a:r>
              <a:rPr lang="en-US" altLang="ko-KR" sz="1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메모장</a:t>
            </a:r>
            <a:r>
              <a:rPr lang="en-US" altLang="ko-KR" sz="1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캡처</a:t>
            </a:r>
            <a:r>
              <a:rPr lang="en-US" altLang="ko-KR" sz="1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1500" b="1" dirty="0" err="1">
                <a:solidFill>
                  <a:srgbClr val="3B3838"/>
                </a:solidFill>
                <a:ea typeface="야놀자 야체 B" panose="02020603020101020101"/>
              </a:rPr>
              <a:t>포스트잇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설치하는 프로그램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3B09F25-DB61-45E9-9AFD-05C663E885CB}"/>
              </a:ext>
            </a:extLst>
          </p:cNvPr>
          <p:cNvGrpSpPr/>
          <p:nvPr/>
        </p:nvGrpSpPr>
        <p:grpSpPr>
          <a:xfrm>
            <a:off x="5801907" y="4357725"/>
            <a:ext cx="1406332" cy="477054"/>
            <a:chOff x="4454536" y="2416218"/>
            <a:chExt cx="1406332" cy="477054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5573CC-D0B5-4737-97DF-AE1B11F32462}"/>
                </a:ext>
              </a:extLst>
            </p:cNvPr>
            <p:cNvCxnSpPr>
              <a:cxnSpLocks/>
            </p:cNvCxnSpPr>
            <p:nvPr/>
          </p:nvCxnSpPr>
          <p:spPr>
            <a:xfrm>
              <a:off x="4678222" y="2733044"/>
              <a:ext cx="886556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20DEA6-A7B3-436D-9989-6DCC5A009AD4}"/>
                </a:ext>
              </a:extLst>
            </p:cNvPr>
            <p:cNvSpPr txBox="1"/>
            <p:nvPr/>
          </p:nvSpPr>
          <p:spPr>
            <a:xfrm>
              <a:off x="4454536" y="2416218"/>
              <a:ext cx="14063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 차이점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1221C98-8995-4808-8262-3BDE1B59EA1D}"/>
              </a:ext>
            </a:extLst>
          </p:cNvPr>
          <p:cNvSpPr txBox="1"/>
          <p:nvPr/>
        </p:nvSpPr>
        <p:spPr>
          <a:xfrm>
            <a:off x="6025594" y="4897703"/>
            <a:ext cx="4248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차트 형식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나만의 배경화면 설정 가능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웹 페이지에서 사용가능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5027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27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자료 수집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8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AB6BEA-1198-412B-8269-206FEA0065A9}"/>
              </a:ext>
            </a:extLst>
          </p:cNvPr>
          <p:cNvSpPr/>
          <p:nvPr/>
        </p:nvSpPr>
        <p:spPr>
          <a:xfrm>
            <a:off x="9647036" y="6222528"/>
            <a:ext cx="196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“ </a:t>
            </a:r>
            <a:r>
              <a:rPr lang="en-US" altLang="ko-KR" sz="700" dirty="0" err="1"/>
              <a:t>DesktopCal</a:t>
            </a:r>
            <a:r>
              <a:rPr lang="en-US" altLang="ko-KR" sz="700" dirty="0"/>
              <a:t>, </a:t>
            </a:r>
            <a:r>
              <a:rPr lang="en-US" altLang="ko-KR" sz="700" dirty="0">
                <a:hlinkClick r:id="rId2"/>
              </a:rPr>
              <a:t>http://www.desktopcal.com/</a:t>
            </a:r>
            <a:r>
              <a:rPr lang="en-US" altLang="ko-KR" sz="700" dirty="0"/>
              <a:t> ”</a:t>
            </a:r>
            <a:endParaRPr lang="ko-KR" altLang="ko-KR" sz="700" dirty="0"/>
          </a:p>
          <a:p>
            <a:endParaRPr lang="ko-KR" altLang="en-US" sz="700" dirty="0"/>
          </a:p>
        </p:txBody>
      </p:sp>
      <p:pic>
        <p:nvPicPr>
          <p:cNvPr id="26" name="그림 25" descr="바탕화면 달력">
            <a:extLst>
              <a:ext uri="{FF2B5EF4-FFF2-40B4-BE49-F238E27FC236}">
                <a16:creationId xmlns:a16="http://schemas.microsoft.com/office/drawing/2014/main" id="{D04CD307-7D0C-4686-B623-2BEF79A66E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04" y="2510267"/>
            <a:ext cx="4636860" cy="3040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49BEFB5-EB13-4A91-B260-E96C49142D39}"/>
              </a:ext>
            </a:extLst>
          </p:cNvPr>
          <p:cNvGrpSpPr/>
          <p:nvPr/>
        </p:nvGrpSpPr>
        <p:grpSpPr>
          <a:xfrm>
            <a:off x="944929" y="1780322"/>
            <a:ext cx="3895871" cy="553998"/>
            <a:chOff x="944929" y="1780322"/>
            <a:chExt cx="3895871" cy="553998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83C80F6-B272-4B1A-A2C8-386DBFAB8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04" y="2215174"/>
              <a:ext cx="1995165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BE5239-D9A0-47D7-99B8-F474D1629FAC}"/>
                </a:ext>
              </a:extLst>
            </p:cNvPr>
            <p:cNvSpPr txBox="1"/>
            <p:nvPr/>
          </p:nvSpPr>
          <p:spPr>
            <a:xfrm>
              <a:off x="944929" y="1780322"/>
              <a:ext cx="38958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err="1">
                  <a:solidFill>
                    <a:srgbClr val="3B3838"/>
                  </a:solidFill>
                  <a:ea typeface="야놀자 야체 B" panose="02020603020101020101"/>
                </a:rPr>
                <a:t>DesktopCal</a:t>
              </a:r>
              <a:endParaRPr lang="ko-KR" altLang="en-US" sz="3000" b="1" dirty="0">
                <a:solidFill>
                  <a:srgbClr val="3B3838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F53415-3F09-4298-9490-589B72648201}"/>
              </a:ext>
            </a:extLst>
          </p:cNvPr>
          <p:cNvGrpSpPr/>
          <p:nvPr/>
        </p:nvGrpSpPr>
        <p:grpSpPr>
          <a:xfrm>
            <a:off x="6057992" y="2415011"/>
            <a:ext cx="946873" cy="477054"/>
            <a:chOff x="4541623" y="2416218"/>
            <a:chExt cx="946873" cy="477054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A8ACA18-E507-4D37-B74F-70C74E1014FA}"/>
                </a:ext>
              </a:extLst>
            </p:cNvPr>
            <p:cNvCxnSpPr>
              <a:cxnSpLocks/>
            </p:cNvCxnSpPr>
            <p:nvPr/>
          </p:nvCxnSpPr>
          <p:spPr>
            <a:xfrm>
              <a:off x="4678222" y="2733044"/>
              <a:ext cx="56298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E11969-4736-4355-9F80-319A935051C4}"/>
                </a:ext>
              </a:extLst>
            </p:cNvPr>
            <p:cNvSpPr txBox="1"/>
            <p:nvPr/>
          </p:nvSpPr>
          <p:spPr>
            <a:xfrm>
              <a:off x="4541623" y="2416218"/>
              <a:ext cx="9468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특징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CC76A94-DBF8-4AA9-91B5-7C27D130E24E}"/>
              </a:ext>
            </a:extLst>
          </p:cNvPr>
          <p:cNvSpPr txBox="1"/>
          <p:nvPr/>
        </p:nvSpPr>
        <p:spPr>
          <a:xfrm>
            <a:off x="6194591" y="2901989"/>
            <a:ext cx="4248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달력 형식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바탕화면에서 확인</a:t>
            </a:r>
            <a:r>
              <a:rPr lang="en-US" altLang="ko-KR" sz="1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수정 가능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설치하는 프로그램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7F6A12-F145-499F-B2C0-9CAC6D88B177}"/>
              </a:ext>
            </a:extLst>
          </p:cNvPr>
          <p:cNvGrpSpPr/>
          <p:nvPr/>
        </p:nvGrpSpPr>
        <p:grpSpPr>
          <a:xfrm>
            <a:off x="5881906" y="4224228"/>
            <a:ext cx="1406332" cy="477054"/>
            <a:chOff x="4454536" y="2416218"/>
            <a:chExt cx="1406332" cy="47705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961F365-A35D-40B0-BE09-5358AFCC8AA6}"/>
                </a:ext>
              </a:extLst>
            </p:cNvPr>
            <p:cNvCxnSpPr>
              <a:cxnSpLocks/>
            </p:cNvCxnSpPr>
            <p:nvPr/>
          </p:nvCxnSpPr>
          <p:spPr>
            <a:xfrm>
              <a:off x="4678222" y="2733044"/>
              <a:ext cx="886556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C4CF88-9395-4A1E-9FE2-2671BD770BE1}"/>
                </a:ext>
              </a:extLst>
            </p:cNvPr>
            <p:cNvSpPr txBox="1"/>
            <p:nvPr/>
          </p:nvSpPr>
          <p:spPr>
            <a:xfrm>
              <a:off x="4454536" y="2416218"/>
              <a:ext cx="14063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B3838"/>
                  </a:solidFill>
                  <a:ea typeface="야놀자 야체 B" panose="02020603020101020101"/>
                </a:rPr>
                <a:t> 차이점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308E462-72EE-4E76-8D23-9E264478A292}"/>
              </a:ext>
            </a:extLst>
          </p:cNvPr>
          <p:cNvSpPr txBox="1"/>
          <p:nvPr/>
        </p:nvSpPr>
        <p:spPr>
          <a:xfrm>
            <a:off x="6105593" y="4764206"/>
            <a:ext cx="4248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차트 형식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나만의 배경화면 설정 가능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solidFill>
                  <a:srgbClr val="3B3838"/>
                </a:solidFill>
                <a:ea typeface="야놀자 야체 B" panose="02020603020101020101"/>
              </a:rPr>
              <a:t>웹 페이지에서 사용가능</a:t>
            </a:r>
            <a:endParaRPr lang="en-US" altLang="ko-KR" sz="15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7168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698886" y="1501295"/>
            <a:ext cx="214736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682100" y="937992"/>
            <a:ext cx="3468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B3838"/>
                </a:solidFill>
                <a:ea typeface="야놀자 야체 B" panose="02020603020101020101"/>
              </a:rPr>
              <a:t>#</a:t>
            </a:r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예상 시안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9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AB6BEA-1198-412B-8269-206FEA0065A9}"/>
              </a:ext>
            </a:extLst>
          </p:cNvPr>
          <p:cNvSpPr/>
          <p:nvPr/>
        </p:nvSpPr>
        <p:spPr>
          <a:xfrm>
            <a:off x="9647036" y="6222528"/>
            <a:ext cx="196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“ </a:t>
            </a:r>
            <a:r>
              <a:rPr lang="en-US" altLang="ko-KR" sz="700" dirty="0" err="1"/>
              <a:t>DesktopCal</a:t>
            </a:r>
            <a:r>
              <a:rPr lang="en-US" altLang="ko-KR" sz="700" dirty="0"/>
              <a:t>, </a:t>
            </a:r>
            <a:r>
              <a:rPr lang="en-US" altLang="ko-KR" sz="700" dirty="0">
                <a:hlinkClick r:id="rId2"/>
              </a:rPr>
              <a:t>http://www.desktopcal.com/</a:t>
            </a:r>
            <a:r>
              <a:rPr lang="en-US" altLang="ko-KR" sz="700" dirty="0"/>
              <a:t> ”</a:t>
            </a:r>
            <a:endParaRPr lang="ko-KR" altLang="ko-KR" sz="700" dirty="0"/>
          </a:p>
          <a:p>
            <a:endParaRPr lang="ko-KR" altLang="en-US" sz="7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E756B70-C106-45E5-8AAE-0292798F25DF}"/>
              </a:ext>
            </a:extLst>
          </p:cNvPr>
          <p:cNvGrpSpPr/>
          <p:nvPr/>
        </p:nvGrpSpPr>
        <p:grpSpPr>
          <a:xfrm>
            <a:off x="814786" y="1726300"/>
            <a:ext cx="8788526" cy="4547245"/>
            <a:chOff x="814786" y="1726300"/>
            <a:chExt cx="8788526" cy="454724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9D49CC4-E0AC-47EE-9371-775F3B141ED1}"/>
                </a:ext>
              </a:extLst>
            </p:cNvPr>
            <p:cNvGrpSpPr/>
            <p:nvPr/>
          </p:nvGrpSpPr>
          <p:grpSpPr>
            <a:xfrm>
              <a:off x="814786" y="1726300"/>
              <a:ext cx="8788526" cy="4547070"/>
              <a:chOff x="910486" y="706605"/>
              <a:chExt cx="10371027" cy="5444789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3051AA7A-D476-4F97-A99A-8CAB7D498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486" y="706605"/>
                <a:ext cx="10371027" cy="5444789"/>
              </a:xfrm>
              <a:prstGeom prst="rect">
                <a:avLst/>
              </a:prstGeom>
            </p:spPr>
          </p:pic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0F97F59-579A-4A82-90FF-4F505017F401}"/>
                  </a:ext>
                </a:extLst>
              </p:cNvPr>
              <p:cNvGrpSpPr/>
              <p:nvPr/>
            </p:nvGrpSpPr>
            <p:grpSpPr>
              <a:xfrm>
                <a:off x="3828463" y="1062652"/>
                <a:ext cx="4358508" cy="1489713"/>
                <a:chOff x="2271443" y="859452"/>
                <a:chExt cx="4358508" cy="1489713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E5E0CBFF-4657-45CE-8CB6-B8A5646AE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3170" y="859452"/>
                  <a:ext cx="1589026" cy="1489713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6B2B1D68-35B3-4E9A-B2F2-6CB1113E3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1443" y="1040036"/>
                  <a:ext cx="848256" cy="745437"/>
                </a:xfrm>
                <a:prstGeom prst="rect">
                  <a:avLst/>
                </a:prstGeom>
              </p:spPr>
            </p:pic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1EF6CAE9-2705-403E-BD4B-551121CBA2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6020" y="981904"/>
                  <a:ext cx="1468876" cy="1244811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338A5B1E-39B2-4DDD-B015-EF9583AB0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4878" y="1047656"/>
                  <a:ext cx="1005091" cy="904580"/>
                </a:xfrm>
                <a:prstGeom prst="rect">
                  <a:avLst/>
                </a:prstGeom>
              </p:spPr>
            </p:pic>
            <p:pic>
              <p:nvPicPr>
                <p:cNvPr id="57" name="Picture 6" descr="인스타그램, 새로운 앱 아이콘 및 사용자 환경 공개">
                  <a:extLst>
                    <a:ext uri="{FF2B5EF4-FFF2-40B4-BE49-F238E27FC236}">
                      <a16:creationId xmlns:a16="http://schemas.microsoft.com/office/drawing/2014/main" id="{29A2FE35-A500-4D3B-B002-31902DEA1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39212" y1="36515" x2="39834" y2="38174"/>
                              <a14:foregroundMark x1="42531" y1="40456" x2="48133" y2="44606"/>
                              <a14:foregroundMark x1="51452" y1="53527" x2="52490" y2="56224"/>
                              <a14:foregroundMark x1="54564" y1="59959" x2="54564" y2="59959"/>
                              <a14:foregroundMark x1="56639" y1="58921" x2="56639" y2="58921"/>
                              <a14:foregroundMark x1="56639" y1="51037" x2="55602" y2="51037"/>
                              <a14:foregroundMark x1="50830" y1="48963" x2="50830" y2="48963"/>
                              <a14:foregroundMark x1="47303" y1="45021" x2="45643" y2="44191"/>
                              <a14:foregroundMark x1="32780" y1="27178" x2="31743" y2="58921"/>
                              <a14:foregroundMark x1="28216" y1="29668" x2="33402" y2="50830"/>
                              <a14:foregroundMark x1="33402" y1="50830" x2="54357" y2="40041"/>
                              <a14:foregroundMark x1="54357" y1="40041" x2="37759" y2="26349"/>
                              <a14:foregroundMark x1="37759" y1="26349" x2="29668" y2="52075"/>
                              <a14:foregroundMark x1="29668" y1="52075" x2="56639" y2="61826"/>
                              <a14:foregroundMark x1="56639" y1="61826" x2="56224" y2="38797"/>
                              <a14:foregroundMark x1="56224" y1="38797" x2="32988" y2="50830"/>
                              <a14:foregroundMark x1="32988" y1="50830" x2="61618" y2="67427"/>
                              <a14:foregroundMark x1="61618" y1="67427" x2="61618" y2="41286"/>
                              <a14:foregroundMark x1="61618" y1="41286" x2="39212" y2="35685"/>
                              <a14:foregroundMark x1="39212" y1="35685" x2="29668" y2="57676"/>
                              <a14:foregroundMark x1="29668" y1="57676" x2="58299" y2="63693"/>
                              <a14:foregroundMark x1="58299" y1="63693" x2="69087" y2="39419"/>
                              <a14:foregroundMark x1="69087" y1="39419" x2="49170" y2="27178"/>
                              <a14:foregroundMark x1="49170" y1="27178" x2="26141" y2="45436"/>
                              <a14:foregroundMark x1="26141" y1="45436" x2="23444" y2="69295"/>
                              <a14:foregroundMark x1="23444" y1="69295" x2="46058" y2="70124"/>
                              <a14:foregroundMark x1="46058" y1="70124" x2="56432" y2="41909"/>
                              <a14:foregroundMark x1="56432" y1="41909" x2="32573" y2="47718"/>
                              <a14:foregroundMark x1="32573" y1="47718" x2="42324" y2="74689"/>
                              <a14:foregroundMark x1="42324" y1="74689" x2="66183" y2="78631"/>
                              <a14:foregroundMark x1="66183" y1="78631" x2="72614" y2="57676"/>
                              <a14:foregroundMark x1="72614" y1="57676" x2="56639" y2="37344"/>
                              <a14:foregroundMark x1="56639" y1="37344" x2="35477" y2="41494"/>
                              <a14:foregroundMark x1="35477" y1="41494" x2="43154" y2="63278"/>
                              <a14:foregroundMark x1="43154" y1="63278" x2="64938" y2="56224"/>
                              <a14:foregroundMark x1="64938" y1="56224" x2="55187" y2="36515"/>
                              <a14:foregroundMark x1="55187" y1="36515" x2="39212" y2="51660"/>
                              <a14:foregroundMark x1="27593" y1="61618" x2="30290" y2="62033"/>
                              <a14:foregroundMark x1="47095" y1="67427" x2="21992" y2="62863"/>
                              <a14:foregroundMark x1="21992" y1="62863" x2="30290" y2="60996"/>
                              <a14:foregroundMark x1="29876" y1="63693" x2="35477" y2="67012"/>
                              <a14:foregroundMark x1="32988" y1="62656" x2="53527" y2="70539"/>
                              <a14:foregroundMark x1="53527" y1="70539" x2="62656" y2="67427"/>
                              <a14:foregroundMark x1="68050" y1="63693" x2="66390" y2="67012"/>
                              <a14:foregroundMark x1="68050" y1="65768" x2="65768" y2="66805"/>
                              <a14:foregroundMark x1="62656" y1="67012" x2="64108" y2="65353"/>
                              <a14:foregroundMark x1="63071" y1="39212" x2="68465" y2="29668"/>
                              <a14:foregroundMark x1="68050" y1="30913" x2="69502" y2="37552"/>
                              <a14:foregroundMark x1="59336" y1="30290" x2="65768" y2="32365"/>
                              <a14:foregroundMark x1="51867" y1="31950" x2="71577" y2="32780"/>
                              <a14:foregroundMark x1="66805" y1="31950" x2="66390" y2="32988"/>
                              <a14:foregroundMark x1="61411" y1="39419" x2="62448" y2="39834"/>
                              <a14:foregroundMark x1="62656" y1="39419" x2="68465" y2="40456"/>
                              <a14:foregroundMark x1="72199" y1="39212" x2="70954" y2="44191"/>
                              <a14:foregroundMark x1="69502" y1="41909" x2="69917" y2="50000"/>
                              <a14:foregroundMark x1="68880" y1="39419" x2="72614" y2="47718"/>
                              <a14:foregroundMark x1="74274" y1="47925" x2="72822" y2="50000"/>
                              <a14:foregroundMark x1="68465" y1="58921" x2="60996" y2="72822"/>
                              <a14:foregroundMark x1="59544" y1="72822" x2="62033" y2="70747"/>
                              <a14:foregroundMark x1="64108" y1="68050" x2="62448" y2="68880"/>
                              <a14:foregroundMark x1="57676" y1="70747" x2="60996" y2="70124"/>
                              <a14:foregroundMark x1="41909" y1="72822" x2="41909" y2="72822"/>
                              <a14:foregroundMark x1="35685" y1="68465" x2="39419" y2="68050"/>
                              <a14:foregroundMark x1="41286" y1="68880" x2="41286" y2="711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77963" y="1118467"/>
                  <a:ext cx="551988" cy="551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8" descr="대통령에게 혼란 수습 능력 기대 어려워”…광운대 교수들 시국선언문 발표 - 경향신문">
                  <a:extLst>
                    <a:ext uri="{FF2B5EF4-FFF2-40B4-BE49-F238E27FC236}">
                      <a16:creationId xmlns:a16="http://schemas.microsoft.com/office/drawing/2014/main" id="{08B1E456-3910-4854-BAAC-66EF6CBA7E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524" b="92698" l="9357" r="89474">
                              <a14:foregroundMark x1="40936" y1="44444" x2="43860" y2="45714"/>
                              <a14:foregroundMark x1="46199" y1="30476" x2="28070" y2="43810"/>
                              <a14:foregroundMark x1="28070" y1="43810" x2="21053" y2="58095"/>
                              <a14:foregroundMark x1="21053" y1="58095" x2="26608" y2="55873"/>
                              <a14:foregroundMark x1="43567" y1="25397" x2="32749" y2="37778"/>
                              <a14:foregroundMark x1="32749" y1="37778" x2="24269" y2="56190"/>
                              <a14:foregroundMark x1="24269" y1="56190" x2="40058" y2="59048"/>
                              <a14:foregroundMark x1="40058" y1="59048" x2="43275" y2="57460"/>
                              <a14:foregroundMark x1="42398" y1="23492" x2="36550" y2="22540"/>
                              <a14:foregroundMark x1="35380" y1="21587" x2="50292" y2="21270"/>
                              <a14:foregroundMark x1="50292" y1="21270" x2="51170" y2="21270"/>
                              <a14:foregroundMark x1="52632" y1="20317" x2="49123" y2="20000"/>
                              <a14:foregroundMark x1="36842" y1="19048" x2="36842" y2="19048"/>
                              <a14:foregroundMark x1="31871" y1="18730" x2="28070" y2="20317"/>
                              <a14:foregroundMark x1="25731" y1="21587" x2="25146" y2="22222"/>
                              <a14:foregroundMark x1="24269" y1="23175" x2="23392" y2="24762"/>
                              <a14:foregroundMark x1="20760" y1="31429" x2="19883" y2="32381"/>
                              <a14:foregroundMark x1="18713" y1="35556" x2="17836" y2="36825"/>
                              <a14:foregroundMark x1="16667" y1="39365" x2="16667" y2="39365"/>
                              <a14:foregroundMark x1="16374" y1="41905" x2="16374" y2="43175"/>
                              <a14:foregroundMark x1="15205" y1="46667" x2="15205" y2="47937"/>
                              <a14:foregroundMark x1="14912" y1="49524" x2="14912" y2="51746"/>
                              <a14:foregroundMark x1="15205" y1="53651" x2="15205" y2="53651"/>
                              <a14:foregroundMark x1="15205" y1="56190" x2="15205" y2="56190"/>
                              <a14:foregroundMark x1="13158" y1="59365" x2="10526" y2="62222"/>
                              <a14:foregroundMark x1="9649" y1="63492" x2="9649" y2="63492"/>
                              <a14:foregroundMark x1="9357" y1="63492" x2="9357" y2="63492"/>
                              <a14:foregroundMark x1="35088" y1="89206" x2="35088" y2="91111"/>
                              <a14:foregroundMark x1="35088" y1="92698" x2="35088" y2="92698"/>
                              <a14:foregroundMark x1="72515" y1="25079" x2="71053" y2="23175"/>
                              <a14:foregroundMark x1="67836" y1="21587" x2="66959" y2="20635"/>
                              <a14:foregroundMark x1="62281" y1="19048" x2="58480" y2="16190"/>
                              <a14:foregroundMark x1="52632" y1="13968" x2="51462" y2="13333"/>
                              <a14:foregroundMark x1="48246" y1="13016" x2="45906" y2="13016"/>
                              <a14:foregroundMark x1="45029" y1="13333" x2="43275" y2="19048"/>
                              <a14:foregroundMark x1="44737" y1="30476" x2="46784" y2="36508"/>
                              <a14:foregroundMark x1="49123" y1="42222" x2="49123" y2="42222"/>
                              <a14:foregroundMark x1="49123" y1="42222" x2="52632" y2="40635"/>
                              <a14:foregroundMark x1="56140" y1="37778" x2="53801" y2="37778"/>
                              <a14:foregroundMark x1="47076" y1="37778" x2="47076" y2="37778"/>
                              <a14:foregroundMark x1="47953" y1="37778" x2="49415" y2="37778"/>
                              <a14:foregroundMark x1="51170" y1="38730" x2="51170" y2="38730"/>
                              <a14:foregroundMark x1="85088" y1="29841" x2="85088" y2="29841"/>
                              <a14:foregroundMark x1="85088" y1="29841" x2="85088" y2="29841"/>
                              <a14:foregroundMark x1="85088" y1="29841" x2="85088" y2="29841"/>
                              <a14:backgroundMark x1="8602" y1="64286" x2="8602" y2="64286"/>
                              <a14:backgroundMark x1="7527" y1="63095" x2="7527" y2="63095"/>
                              <a14:backgroundMark x1="34409" y1="92857" x2="34409" y2="92857"/>
                              <a14:backgroundMark x1="86022" y1="30952" x2="86022" y2="3095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0822" y="1184611"/>
                  <a:ext cx="455673" cy="419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DD2C357-C90B-4FB4-888D-8714FE473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4786" y="5930645"/>
              <a:ext cx="8788526" cy="3429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7E15139-A04A-43DE-A54E-1C86AC1BFEB9}"/>
              </a:ext>
            </a:extLst>
          </p:cNvPr>
          <p:cNvGrpSpPr/>
          <p:nvPr/>
        </p:nvGrpSpPr>
        <p:grpSpPr>
          <a:xfrm>
            <a:off x="7783624" y="2721141"/>
            <a:ext cx="3623812" cy="2820526"/>
            <a:chOff x="7797290" y="2733294"/>
            <a:chExt cx="3623812" cy="282052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EE38C0-1205-4971-B066-608009A3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97290" y="2733294"/>
              <a:ext cx="3623812" cy="2820526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softEdge rad="0"/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8165FF6-CE76-4172-BA0B-CFC94705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65915" y="4098660"/>
              <a:ext cx="2565850" cy="472679"/>
            </a:xfrm>
            <a:prstGeom prst="rect">
              <a:avLst/>
            </a:prstGeom>
          </p:spPr>
        </p:pic>
      </p:grpSp>
      <p:sp>
        <p:nvSpPr>
          <p:cNvPr id="63" name="화살표: 왼쪽 62">
            <a:extLst>
              <a:ext uri="{FF2B5EF4-FFF2-40B4-BE49-F238E27FC236}">
                <a16:creationId xmlns:a16="http://schemas.microsoft.com/office/drawing/2014/main" id="{E0382F94-CE85-464E-A451-5B51317E85D1}"/>
              </a:ext>
            </a:extLst>
          </p:cNvPr>
          <p:cNvSpPr/>
          <p:nvPr/>
        </p:nvSpPr>
        <p:spPr>
          <a:xfrm rot="3608564">
            <a:off x="6776286" y="3653884"/>
            <a:ext cx="1871992" cy="316189"/>
          </a:xfrm>
          <a:prstGeom prst="lef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2E8FB-285E-4160-8031-BB5FFECC7D00}"/>
              </a:ext>
            </a:extLst>
          </p:cNvPr>
          <p:cNvSpPr txBox="1"/>
          <p:nvPr/>
        </p:nvSpPr>
        <p:spPr>
          <a:xfrm>
            <a:off x="3951173" y="350462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좋은 아침이네요</a:t>
            </a:r>
            <a:r>
              <a:rPr lang="en-US" altLang="ko-KR" dirty="0">
                <a:highlight>
                  <a:srgbClr val="C0C0C0"/>
                </a:highlight>
              </a:rPr>
              <a:t>, </a:t>
            </a:r>
            <a:r>
              <a:rPr lang="ko-KR" altLang="en-US" dirty="0" err="1">
                <a:highlight>
                  <a:srgbClr val="C0C0C0"/>
                </a:highlight>
              </a:rPr>
              <a:t>현구님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2476E-4F23-4D7F-A957-B2934B34846B}"/>
              </a:ext>
            </a:extLst>
          </p:cNvPr>
          <p:cNvSpPr txBox="1"/>
          <p:nvPr/>
        </p:nvSpPr>
        <p:spPr>
          <a:xfrm>
            <a:off x="3914607" y="3932169"/>
            <a:ext cx="327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오늘을 </a:t>
            </a:r>
            <a:r>
              <a:rPr lang="ko-KR" altLang="en-US" dirty="0" err="1">
                <a:highlight>
                  <a:srgbClr val="C0C0C0"/>
                </a:highlight>
              </a:rPr>
              <a:t>즐겨보는건</a:t>
            </a:r>
            <a:r>
              <a:rPr lang="ko-KR" altLang="en-US" dirty="0">
                <a:highlight>
                  <a:srgbClr val="C0C0C0"/>
                </a:highlight>
              </a:rPr>
              <a:t> 어때</a:t>
            </a:r>
            <a:r>
              <a:rPr lang="en-US" altLang="ko-KR" dirty="0">
                <a:highlight>
                  <a:srgbClr val="C0C0C0"/>
                </a:highlight>
              </a:rPr>
              <a:t>?!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971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4" grpId="0"/>
      <p:bldP spid="6" grpId="0"/>
    </p:bldLst>
  </p:timing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523</Words>
  <Application>Microsoft Office PowerPoint</Application>
  <PresentationFormat>와이드스크린</PresentationFormat>
  <Paragraphs>116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야놀자 야체 B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강현구</cp:lastModifiedBy>
  <cp:revision>48</cp:revision>
  <dcterms:created xsi:type="dcterms:W3CDTF">2020-09-04T02:15:35Z</dcterms:created>
  <dcterms:modified xsi:type="dcterms:W3CDTF">2020-10-13T07:21:01Z</dcterms:modified>
</cp:coreProperties>
</file>